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Lst>
  <p:sldSz cx="7559675" cy="10404475"/>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佐藤　里美" initials="佐藤　里美" lastIdx="1" clrIdx="0">
    <p:extLst>
      <p:ext uri="{19B8F6BF-5375-455C-9EA6-DF929625EA0E}">
        <p15:presenceInfo xmlns:p15="http://schemas.microsoft.com/office/powerpoint/2012/main" userId="S::46828701@kagawa-u.ac.jp::c3d20a87-8bed-4866-9cd1-5d2a477b1ed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1F84"/>
    <a:srgbClr val="F9A5F5"/>
    <a:srgbClr val="ECDE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63" d="100"/>
          <a:sy n="63" d="100"/>
        </p:scale>
        <p:origin x="267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02770"/>
            <a:ext cx="6425724" cy="3622299"/>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464758"/>
            <a:ext cx="5669756" cy="2512006"/>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70671D9-175C-402F-AF31-6C2F05BF0CAF}" type="datetimeFigureOut">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9C197F-9CC9-41CC-A86A-A3F2ABD23B9D}" type="slidenum">
              <a:rPr kumimoji="1" lang="ja-JP" altLang="en-US" smtClean="0"/>
              <a:t>‹#›</a:t>
            </a:fld>
            <a:endParaRPr kumimoji="1" lang="ja-JP" altLang="en-US"/>
          </a:p>
        </p:txBody>
      </p:sp>
    </p:spTree>
    <p:extLst>
      <p:ext uri="{BB962C8B-B14F-4D97-AF65-F5344CB8AC3E}">
        <p14:creationId xmlns:p14="http://schemas.microsoft.com/office/powerpoint/2010/main" val="2445766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70671D9-175C-402F-AF31-6C2F05BF0CAF}" type="datetimeFigureOut">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9C197F-9CC9-41CC-A86A-A3F2ABD23B9D}" type="slidenum">
              <a:rPr kumimoji="1" lang="ja-JP" altLang="en-US" smtClean="0"/>
              <a:t>‹#›</a:t>
            </a:fld>
            <a:endParaRPr kumimoji="1" lang="ja-JP" altLang="en-US"/>
          </a:p>
        </p:txBody>
      </p:sp>
    </p:spTree>
    <p:extLst>
      <p:ext uri="{BB962C8B-B14F-4D97-AF65-F5344CB8AC3E}">
        <p14:creationId xmlns:p14="http://schemas.microsoft.com/office/powerpoint/2010/main" val="3521605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593896"/>
            <a:ext cx="6520220" cy="4327972"/>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6962813"/>
            <a:ext cx="6520220" cy="2275978"/>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70671D9-175C-402F-AF31-6C2F05BF0CAF}" type="datetimeFigureOut">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9C197F-9CC9-41CC-A86A-A3F2ABD23B9D}" type="slidenum">
              <a:rPr kumimoji="1" lang="ja-JP" altLang="en-US" smtClean="0"/>
              <a:t>‹#›</a:t>
            </a:fld>
            <a:endParaRPr kumimoji="1" lang="ja-JP" altLang="en-US"/>
          </a:p>
        </p:txBody>
      </p:sp>
    </p:spTree>
    <p:extLst>
      <p:ext uri="{BB962C8B-B14F-4D97-AF65-F5344CB8AC3E}">
        <p14:creationId xmlns:p14="http://schemas.microsoft.com/office/powerpoint/2010/main" val="3366139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769710"/>
            <a:ext cx="3212862" cy="660154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769710"/>
            <a:ext cx="3212862" cy="660154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70671D9-175C-402F-AF31-6C2F05BF0CAF}" type="datetimeFigureOut">
              <a:rPr kumimoji="1" lang="ja-JP" altLang="en-US" smtClean="0"/>
              <a:t>2026/10/8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9C197F-9CC9-41CC-A86A-A3F2ABD23B9D}" type="slidenum">
              <a:rPr kumimoji="1" lang="ja-JP" altLang="en-US" smtClean="0"/>
              <a:t>‹#›</a:t>
            </a:fld>
            <a:endParaRPr kumimoji="1" lang="ja-JP" altLang="en-US"/>
          </a:p>
        </p:txBody>
      </p:sp>
    </p:spTree>
    <p:extLst>
      <p:ext uri="{BB962C8B-B14F-4D97-AF65-F5344CB8AC3E}">
        <p14:creationId xmlns:p14="http://schemas.microsoft.com/office/powerpoint/2010/main" val="4284802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53944"/>
            <a:ext cx="6520220" cy="201105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550542"/>
            <a:ext cx="3198096" cy="1249981"/>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800523"/>
            <a:ext cx="3198096" cy="55899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550542"/>
            <a:ext cx="3213847" cy="1249981"/>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800523"/>
            <a:ext cx="3213847" cy="558999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70671D9-175C-402F-AF31-6C2F05BF0CAF}" type="datetimeFigureOut">
              <a:rPr kumimoji="1" lang="ja-JP" altLang="en-US" smtClean="0"/>
              <a:t>2026/10/8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79C197F-9CC9-41CC-A86A-A3F2ABD23B9D}" type="slidenum">
              <a:rPr kumimoji="1" lang="ja-JP" altLang="en-US" smtClean="0"/>
              <a:t>‹#›</a:t>
            </a:fld>
            <a:endParaRPr kumimoji="1" lang="ja-JP" altLang="en-US"/>
          </a:p>
        </p:txBody>
      </p:sp>
    </p:spTree>
    <p:extLst>
      <p:ext uri="{BB962C8B-B14F-4D97-AF65-F5344CB8AC3E}">
        <p14:creationId xmlns:p14="http://schemas.microsoft.com/office/powerpoint/2010/main" val="751755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70671D9-175C-402F-AF31-6C2F05BF0CAF}" type="datetimeFigureOut">
              <a:rPr kumimoji="1" lang="ja-JP" altLang="en-US" smtClean="0"/>
              <a:t>2026/10/8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79C197F-9CC9-41CC-A86A-A3F2ABD23B9D}" type="slidenum">
              <a:rPr kumimoji="1" lang="ja-JP" altLang="en-US" smtClean="0"/>
              <a:t>‹#›</a:t>
            </a:fld>
            <a:endParaRPr kumimoji="1" lang="ja-JP" altLang="en-US"/>
          </a:p>
        </p:txBody>
      </p:sp>
    </p:spTree>
    <p:extLst>
      <p:ext uri="{BB962C8B-B14F-4D97-AF65-F5344CB8AC3E}">
        <p14:creationId xmlns:p14="http://schemas.microsoft.com/office/powerpoint/2010/main" val="137139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0671D9-175C-402F-AF31-6C2F05BF0CAF}" type="datetimeFigureOut">
              <a:rPr kumimoji="1" lang="ja-JP" altLang="en-US" smtClean="0"/>
              <a:t>2026/10/8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79C197F-9CC9-41CC-A86A-A3F2ABD23B9D}" type="slidenum">
              <a:rPr kumimoji="1" lang="ja-JP" altLang="en-US" smtClean="0"/>
              <a:t>‹#›</a:t>
            </a:fld>
            <a:endParaRPr kumimoji="1" lang="ja-JP" altLang="en-US"/>
          </a:p>
        </p:txBody>
      </p:sp>
    </p:spTree>
    <p:extLst>
      <p:ext uri="{BB962C8B-B14F-4D97-AF65-F5344CB8AC3E}">
        <p14:creationId xmlns:p14="http://schemas.microsoft.com/office/powerpoint/2010/main" val="663464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693632"/>
            <a:ext cx="2438192" cy="2427711"/>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498054"/>
            <a:ext cx="3827085" cy="7393921"/>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121343"/>
            <a:ext cx="2438192" cy="5782673"/>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70671D9-175C-402F-AF31-6C2F05BF0CAF}" type="datetimeFigureOut">
              <a:rPr kumimoji="1" lang="ja-JP" altLang="en-US" smtClean="0"/>
              <a:t>2026/10/8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9C197F-9CC9-41CC-A86A-A3F2ABD23B9D}" type="slidenum">
              <a:rPr kumimoji="1" lang="ja-JP" altLang="en-US" smtClean="0"/>
              <a:t>‹#›</a:t>
            </a:fld>
            <a:endParaRPr kumimoji="1" lang="ja-JP" altLang="en-US"/>
          </a:p>
        </p:txBody>
      </p:sp>
    </p:spTree>
    <p:extLst>
      <p:ext uri="{BB962C8B-B14F-4D97-AF65-F5344CB8AC3E}">
        <p14:creationId xmlns:p14="http://schemas.microsoft.com/office/powerpoint/2010/main" val="2688237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693632"/>
            <a:ext cx="2438192" cy="2427711"/>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498054"/>
            <a:ext cx="3827085" cy="7393921"/>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121343"/>
            <a:ext cx="2438192" cy="5782673"/>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70671D9-175C-402F-AF31-6C2F05BF0CAF}" type="datetimeFigureOut">
              <a:rPr kumimoji="1" lang="ja-JP" altLang="en-US" smtClean="0"/>
              <a:t>2026/10/8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9C197F-9CC9-41CC-A86A-A3F2ABD23B9D}" type="slidenum">
              <a:rPr kumimoji="1" lang="ja-JP" altLang="en-US" smtClean="0"/>
              <a:t>‹#›</a:t>
            </a:fld>
            <a:endParaRPr kumimoji="1" lang="ja-JP" altLang="en-US"/>
          </a:p>
        </p:txBody>
      </p:sp>
    </p:spTree>
    <p:extLst>
      <p:ext uri="{BB962C8B-B14F-4D97-AF65-F5344CB8AC3E}">
        <p14:creationId xmlns:p14="http://schemas.microsoft.com/office/powerpoint/2010/main" val="3181963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70671D9-175C-402F-AF31-6C2F05BF0CAF}" type="datetimeFigureOut">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9C197F-9CC9-41CC-A86A-A3F2ABD23B9D}" type="slidenum">
              <a:rPr kumimoji="1" lang="ja-JP" altLang="en-US" smtClean="0"/>
              <a:t>‹#›</a:t>
            </a:fld>
            <a:endParaRPr kumimoji="1" lang="ja-JP" altLang="en-US"/>
          </a:p>
        </p:txBody>
      </p:sp>
    </p:spTree>
    <p:extLst>
      <p:ext uri="{BB962C8B-B14F-4D97-AF65-F5344CB8AC3E}">
        <p14:creationId xmlns:p14="http://schemas.microsoft.com/office/powerpoint/2010/main" val="3138744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53942"/>
            <a:ext cx="1630055" cy="8817312"/>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53942"/>
            <a:ext cx="4795669" cy="88173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70671D9-175C-402F-AF31-6C2F05BF0CAF}" type="datetimeFigureOut">
              <a:rPr kumimoji="1" lang="ja-JP" altLang="en-US" smtClean="0"/>
              <a:t>2026/10/8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9C197F-9CC9-41CC-A86A-A3F2ABD23B9D}" type="slidenum">
              <a:rPr kumimoji="1" lang="ja-JP" altLang="en-US" smtClean="0"/>
              <a:t>‹#›</a:t>
            </a:fld>
            <a:endParaRPr kumimoji="1" lang="ja-JP" altLang="en-US"/>
          </a:p>
        </p:txBody>
      </p:sp>
    </p:spTree>
    <p:extLst>
      <p:ext uri="{BB962C8B-B14F-4D97-AF65-F5344CB8AC3E}">
        <p14:creationId xmlns:p14="http://schemas.microsoft.com/office/powerpoint/2010/main" val="3201786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53944"/>
            <a:ext cx="6520220" cy="201105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769710"/>
            <a:ext cx="6520220" cy="660154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643409"/>
            <a:ext cx="1700927" cy="553942"/>
          </a:xfrm>
          <a:prstGeom prst="rect">
            <a:avLst/>
          </a:prstGeom>
        </p:spPr>
        <p:txBody>
          <a:bodyPr vert="horz" lIns="91440" tIns="45720" rIns="91440" bIns="45720" rtlCol="0" anchor="ctr"/>
          <a:lstStyle>
            <a:lvl1pPr algn="l">
              <a:defRPr sz="992">
                <a:solidFill>
                  <a:schemeClr val="tx1">
                    <a:tint val="75000"/>
                  </a:schemeClr>
                </a:solidFill>
              </a:defRPr>
            </a:lvl1pPr>
          </a:lstStyle>
          <a:p>
            <a:fld id="{370671D9-175C-402F-AF31-6C2F05BF0CAF}" type="datetimeFigureOut">
              <a:rPr kumimoji="1" lang="ja-JP" altLang="en-US" smtClean="0"/>
              <a:t>2026/10/8</a:t>
            </a:fld>
            <a:endParaRPr kumimoji="1" lang="ja-JP" altLang="en-US"/>
          </a:p>
        </p:txBody>
      </p:sp>
      <p:sp>
        <p:nvSpPr>
          <p:cNvPr id="5" name="Footer Placeholder 4"/>
          <p:cNvSpPr>
            <a:spLocks noGrp="1"/>
          </p:cNvSpPr>
          <p:nvPr>
            <p:ph type="ftr" sz="quarter" idx="3"/>
          </p:nvPr>
        </p:nvSpPr>
        <p:spPr>
          <a:xfrm>
            <a:off x="2504143" y="9643409"/>
            <a:ext cx="2551390" cy="553942"/>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643409"/>
            <a:ext cx="1700927" cy="553942"/>
          </a:xfrm>
          <a:prstGeom prst="rect">
            <a:avLst/>
          </a:prstGeom>
        </p:spPr>
        <p:txBody>
          <a:bodyPr vert="horz" lIns="91440" tIns="45720" rIns="91440" bIns="45720" rtlCol="0" anchor="ctr"/>
          <a:lstStyle>
            <a:lvl1pPr algn="r">
              <a:defRPr sz="992">
                <a:solidFill>
                  <a:schemeClr val="tx1">
                    <a:tint val="75000"/>
                  </a:schemeClr>
                </a:solidFill>
              </a:defRPr>
            </a:lvl1pPr>
          </a:lstStyle>
          <a:p>
            <a:fld id="{E79C197F-9CC9-41CC-A86A-A3F2ABD23B9D}" type="slidenum">
              <a:rPr kumimoji="1" lang="ja-JP" altLang="en-US" smtClean="0"/>
              <a:t>‹#›</a:t>
            </a:fld>
            <a:endParaRPr kumimoji="1" lang="ja-JP" altLang="en-US"/>
          </a:p>
        </p:txBody>
      </p:sp>
    </p:spTree>
    <p:extLst>
      <p:ext uri="{BB962C8B-B14F-4D97-AF65-F5344CB8AC3E}">
        <p14:creationId xmlns:p14="http://schemas.microsoft.com/office/powerpoint/2010/main" val="414814429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659C810A-0C44-426B-ADD5-9ECF35E628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0726" y="201089"/>
            <a:ext cx="2203836" cy="1944325"/>
          </a:xfrm>
          <a:prstGeom prst="rect">
            <a:avLst/>
          </a:prstGeom>
        </p:spPr>
      </p:pic>
      <p:sp>
        <p:nvSpPr>
          <p:cNvPr id="20" name="四角形: 角を丸くする 19">
            <a:extLst>
              <a:ext uri="{FF2B5EF4-FFF2-40B4-BE49-F238E27FC236}">
                <a16:creationId xmlns:a16="http://schemas.microsoft.com/office/drawing/2014/main" id="{592FA9FC-AE55-4F71-854E-8B27620777F5}"/>
              </a:ext>
            </a:extLst>
          </p:cNvPr>
          <p:cNvSpPr/>
          <p:nvPr/>
        </p:nvSpPr>
        <p:spPr>
          <a:xfrm>
            <a:off x="344440" y="3661537"/>
            <a:ext cx="6870796" cy="1569660"/>
          </a:xfrm>
          <a:prstGeom prst="roundRect">
            <a:avLst/>
          </a:prstGeom>
          <a:solidFill>
            <a:schemeClr val="accent1">
              <a:lumMod val="20000"/>
              <a:lumOff val="80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吹き出し: 円形 16">
            <a:extLst>
              <a:ext uri="{FF2B5EF4-FFF2-40B4-BE49-F238E27FC236}">
                <a16:creationId xmlns:a16="http://schemas.microsoft.com/office/drawing/2014/main" id="{3B0336E6-8280-407F-99AB-3BD9F10D9F94}"/>
              </a:ext>
            </a:extLst>
          </p:cNvPr>
          <p:cNvSpPr/>
          <p:nvPr/>
        </p:nvSpPr>
        <p:spPr>
          <a:xfrm>
            <a:off x="6110189" y="308758"/>
            <a:ext cx="1143440" cy="951597"/>
          </a:xfrm>
          <a:prstGeom prst="wedgeEllipseCallout">
            <a:avLst>
              <a:gd name="adj1" fmla="val -62058"/>
              <a:gd name="adj2" fmla="val 27189"/>
            </a:avLst>
          </a:prstGeom>
          <a:solidFill>
            <a:srgbClr val="ECDEEB"/>
          </a:solidFill>
          <a:ln w="28575">
            <a:solidFill>
              <a:srgbClr val="9F1F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1">
            <a:extLst>
              <a:ext uri="{FF2B5EF4-FFF2-40B4-BE49-F238E27FC236}">
                <a16:creationId xmlns:a16="http://schemas.microsoft.com/office/drawing/2014/main" id="{47DFEBB6-A2AB-4A1A-A594-2997EB025854}"/>
              </a:ext>
            </a:extLst>
          </p:cNvPr>
          <p:cNvSpPr txBox="1">
            <a:spLocks/>
          </p:cNvSpPr>
          <p:nvPr/>
        </p:nvSpPr>
        <p:spPr>
          <a:xfrm>
            <a:off x="115071" y="177320"/>
            <a:ext cx="4987975" cy="2047946"/>
          </a:xfrm>
          <a:prstGeom prst="rect">
            <a:avLst/>
          </a:prstGeom>
          <a:noFill/>
          <a:ln>
            <a:noFill/>
          </a:ln>
        </p:spPr>
        <p:txBody>
          <a:bodyPr vert="horz" lIns="100796" tIns="50398" rIns="100796" bIns="50398" rtlCol="0" anchor="ctr">
            <a:no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6000" b="1" dirty="0">
                <a:ln/>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患者サロン　</a:t>
            </a:r>
            <a:endParaRPr lang="en-US" altLang="ja-JP" sz="6000" b="1" dirty="0">
              <a:ln/>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a:p>
            <a:r>
              <a:rPr lang="ja-JP" altLang="en-US" sz="6000" b="1" dirty="0">
                <a:ln/>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「おいでまい」</a:t>
            </a:r>
          </a:p>
        </p:txBody>
      </p:sp>
      <p:sp>
        <p:nvSpPr>
          <p:cNvPr id="3" name="正方形/長方形 2">
            <a:extLst>
              <a:ext uri="{FF2B5EF4-FFF2-40B4-BE49-F238E27FC236}">
                <a16:creationId xmlns:a16="http://schemas.microsoft.com/office/drawing/2014/main" id="{8837DEF4-B17F-4EBB-B368-4D7C93FAFC99}"/>
              </a:ext>
            </a:extLst>
          </p:cNvPr>
          <p:cNvSpPr/>
          <p:nvPr/>
        </p:nvSpPr>
        <p:spPr>
          <a:xfrm>
            <a:off x="248514" y="5322661"/>
            <a:ext cx="7096945" cy="4062651"/>
          </a:xfrm>
          <a:prstGeom prst="rect">
            <a:avLst/>
          </a:prstGeom>
        </p:spPr>
        <p:txBody>
          <a:bodyPr wrap="square">
            <a:spAutoFit/>
          </a:bodyPr>
          <a:lstStyle/>
          <a:p>
            <a:pPr defTabSz="1007943"/>
            <a:r>
              <a:rPr kumimoji="1" lang="en-US" altLang="ja-JP" sz="1900" dirty="0">
                <a:solidFill>
                  <a:prstClr val="black"/>
                </a:solidFill>
                <a:latin typeface="Meiryo UI" panose="020B0604030504040204" pitchFamily="50" charset="-128"/>
                <a:ea typeface="Meiryo UI" panose="020B0604030504040204" pitchFamily="50" charset="-128"/>
              </a:rPr>
              <a:t>※</a:t>
            </a:r>
            <a:r>
              <a:rPr kumimoji="1" lang="ja-JP" altLang="en-US" sz="1900" b="1" dirty="0">
                <a:solidFill>
                  <a:prstClr val="black"/>
                </a:solidFill>
                <a:latin typeface="Meiryo UI" panose="020B0604030504040204" pitchFamily="50" charset="-128"/>
                <a:ea typeface="Meiryo UI" panose="020B0604030504040204" pitchFamily="50" charset="-128"/>
              </a:rPr>
              <a:t>がんのピア・サポーター</a:t>
            </a:r>
            <a:r>
              <a:rPr kumimoji="1" lang="ja-JP" altLang="en-US" sz="1900" dirty="0">
                <a:solidFill>
                  <a:prstClr val="black"/>
                </a:solidFill>
                <a:latin typeface="Meiryo UI" panose="020B0604030504040204" pitchFamily="50" charset="-128"/>
                <a:ea typeface="Meiryo UI" panose="020B0604030504040204" pitchFamily="50" charset="-128"/>
              </a:rPr>
              <a:t>とは、がんを経験した人やそのご家族が、同じ</a:t>
            </a:r>
            <a:endParaRPr kumimoji="1" lang="en-US" altLang="ja-JP" sz="1900" dirty="0">
              <a:solidFill>
                <a:prstClr val="black"/>
              </a:solidFill>
              <a:latin typeface="Meiryo UI" panose="020B0604030504040204" pitchFamily="50" charset="-128"/>
              <a:ea typeface="Meiryo UI" panose="020B0604030504040204" pitchFamily="50" charset="-128"/>
            </a:endParaRPr>
          </a:p>
          <a:p>
            <a:pPr defTabSz="1007943"/>
            <a:r>
              <a:rPr kumimoji="1" lang="en-US" altLang="ja-JP" sz="1900" dirty="0">
                <a:solidFill>
                  <a:prstClr val="black"/>
                </a:solidFill>
                <a:latin typeface="Meiryo UI" panose="020B0604030504040204" pitchFamily="50" charset="-128"/>
                <a:ea typeface="Meiryo UI" panose="020B0604030504040204" pitchFamily="50" charset="-128"/>
              </a:rPr>
              <a:t>  </a:t>
            </a:r>
            <a:r>
              <a:rPr kumimoji="1" lang="ja-JP" altLang="en-US" sz="1900" dirty="0">
                <a:solidFill>
                  <a:prstClr val="black"/>
                </a:solidFill>
                <a:latin typeface="Meiryo UI" panose="020B0604030504040204" pitchFamily="50" charset="-128"/>
                <a:ea typeface="Meiryo UI" panose="020B0604030504040204" pitchFamily="50" charset="-128"/>
              </a:rPr>
              <a:t>ようにがんと向き合っている人やそのご家族を支える人のことを言います</a:t>
            </a:r>
            <a:r>
              <a:rPr kumimoji="1" lang="ja-JP" altLang="en-US" sz="2000" dirty="0">
                <a:solidFill>
                  <a:prstClr val="black"/>
                </a:solidFill>
                <a:latin typeface="Meiryo UI" panose="020B0604030504040204" pitchFamily="50" charset="-128"/>
                <a:ea typeface="Meiryo UI" panose="020B0604030504040204" pitchFamily="50" charset="-128"/>
              </a:rPr>
              <a:t>。</a:t>
            </a:r>
            <a:endParaRPr kumimoji="1" lang="en-US" altLang="ja-JP" sz="2000" dirty="0">
              <a:solidFill>
                <a:prstClr val="black"/>
              </a:solidFill>
              <a:latin typeface="Meiryo UI" panose="020B0604030504040204" pitchFamily="50" charset="-128"/>
              <a:ea typeface="Meiryo UI" panose="020B0604030504040204" pitchFamily="50" charset="-128"/>
            </a:endParaRPr>
          </a:p>
          <a:p>
            <a:pPr defTabSz="1007943"/>
            <a:endParaRPr kumimoji="1" lang="en-US" altLang="ja-JP" sz="2000" dirty="0">
              <a:solidFill>
                <a:prstClr val="black"/>
              </a:solidFill>
              <a:latin typeface="Meiryo UI" panose="020B0604030504040204" pitchFamily="50" charset="-128"/>
              <a:ea typeface="Meiryo UI" panose="020B0604030504040204" pitchFamily="50" charset="-128"/>
            </a:endParaRPr>
          </a:p>
          <a:p>
            <a:pPr defTabSz="1007943"/>
            <a:r>
              <a:rPr kumimoji="1" lang="ja-JP" altLang="en-US" sz="2000" dirty="0">
                <a:solidFill>
                  <a:prstClr val="black"/>
                </a:solidFill>
                <a:latin typeface="Meiryo UI" panose="020B0604030504040204" pitchFamily="50" charset="-128"/>
                <a:ea typeface="Meiryo UI" panose="020B0604030504040204" pitchFamily="50" charset="-128"/>
              </a:rPr>
              <a:t>　　　日時：</a:t>
            </a:r>
            <a:r>
              <a:rPr kumimoji="1" lang="en-US" altLang="ja-JP" sz="2000" dirty="0">
                <a:solidFill>
                  <a:prstClr val="black"/>
                </a:solidFill>
                <a:latin typeface="Meiryo UI" panose="020B0604030504040204" pitchFamily="50" charset="-128"/>
                <a:ea typeface="Meiryo UI" panose="020B0604030504040204" pitchFamily="50" charset="-128"/>
              </a:rPr>
              <a:t>2026</a:t>
            </a:r>
            <a:r>
              <a:rPr kumimoji="1" lang="ja-JP" altLang="en-US" sz="2000" dirty="0">
                <a:solidFill>
                  <a:prstClr val="black"/>
                </a:solidFill>
                <a:latin typeface="Meiryo UI" panose="020B0604030504040204" pitchFamily="50" charset="-128"/>
                <a:ea typeface="Meiryo UI" panose="020B0604030504040204" pitchFamily="50" charset="-128"/>
              </a:rPr>
              <a:t>年</a:t>
            </a:r>
            <a:r>
              <a:rPr kumimoji="1" lang="en-US" altLang="ja-JP" sz="2000" dirty="0">
                <a:solidFill>
                  <a:prstClr val="black"/>
                </a:solidFill>
                <a:latin typeface="Meiryo UI" panose="020B0604030504040204" pitchFamily="50" charset="-128"/>
                <a:ea typeface="Meiryo UI" panose="020B0604030504040204" pitchFamily="50" charset="-128"/>
              </a:rPr>
              <a:t>12</a:t>
            </a:r>
            <a:r>
              <a:rPr kumimoji="1" lang="ja-JP" altLang="en-US" sz="2000" dirty="0">
                <a:solidFill>
                  <a:prstClr val="black"/>
                </a:solidFill>
                <a:latin typeface="Meiryo UI" panose="020B0604030504040204" pitchFamily="50" charset="-128"/>
                <a:ea typeface="Meiryo UI" panose="020B0604030504040204" pitchFamily="50" charset="-128"/>
              </a:rPr>
              <a:t>月</a:t>
            </a:r>
            <a:r>
              <a:rPr kumimoji="1" lang="en-US" altLang="ja-JP" sz="2000" dirty="0">
                <a:solidFill>
                  <a:prstClr val="black"/>
                </a:solidFill>
                <a:latin typeface="Meiryo UI" panose="020B0604030504040204" pitchFamily="50" charset="-128"/>
                <a:ea typeface="Meiryo UI" panose="020B0604030504040204" pitchFamily="50" charset="-128"/>
              </a:rPr>
              <a:t>17</a:t>
            </a:r>
            <a:r>
              <a:rPr kumimoji="1" lang="ja-JP" altLang="en-US" sz="2000" dirty="0">
                <a:solidFill>
                  <a:prstClr val="black"/>
                </a:solidFill>
                <a:latin typeface="Meiryo UI" panose="020B0604030504040204" pitchFamily="50" charset="-128"/>
                <a:ea typeface="Meiryo UI" panose="020B0604030504040204" pitchFamily="50" charset="-128"/>
              </a:rPr>
              <a:t>日（木）</a:t>
            </a:r>
            <a:r>
              <a:rPr kumimoji="1" lang="en-US" altLang="ja-JP" sz="2000" dirty="0">
                <a:solidFill>
                  <a:prstClr val="black"/>
                </a:solidFill>
                <a:latin typeface="Meiryo UI" panose="020B0604030504040204" pitchFamily="50" charset="-128"/>
                <a:ea typeface="Meiryo UI" panose="020B0604030504040204" pitchFamily="50" charset="-128"/>
              </a:rPr>
              <a:t>14:</a:t>
            </a:r>
            <a:r>
              <a:rPr kumimoji="1" lang="ja-JP" altLang="en-US" sz="2000" dirty="0">
                <a:solidFill>
                  <a:prstClr val="black"/>
                </a:solidFill>
                <a:latin typeface="Meiryo UI" panose="020B0604030504040204" pitchFamily="50" charset="-128"/>
                <a:ea typeface="Meiryo UI" panose="020B0604030504040204" pitchFamily="50" charset="-128"/>
              </a:rPr>
              <a:t>３</a:t>
            </a:r>
            <a:r>
              <a:rPr kumimoji="1" lang="en-US" altLang="ja-JP" sz="2000" dirty="0">
                <a:solidFill>
                  <a:prstClr val="black"/>
                </a:solidFill>
                <a:latin typeface="Meiryo UI" panose="020B0604030504040204" pitchFamily="50" charset="-128"/>
                <a:ea typeface="Meiryo UI" panose="020B0604030504040204" pitchFamily="50" charset="-128"/>
              </a:rPr>
              <a:t>0</a:t>
            </a:r>
            <a:r>
              <a:rPr kumimoji="1" lang="ja-JP" altLang="en-US" sz="2000" dirty="0">
                <a:solidFill>
                  <a:prstClr val="black"/>
                </a:solidFill>
                <a:latin typeface="Meiryo UI" panose="020B0604030504040204" pitchFamily="50" charset="-128"/>
                <a:ea typeface="Meiryo UI" panose="020B0604030504040204" pitchFamily="50" charset="-128"/>
              </a:rPr>
              <a:t>～</a:t>
            </a:r>
            <a:r>
              <a:rPr kumimoji="1" lang="en-US" altLang="ja-JP" sz="2000" dirty="0">
                <a:solidFill>
                  <a:prstClr val="black"/>
                </a:solidFill>
                <a:latin typeface="Meiryo UI" panose="020B0604030504040204" pitchFamily="50" charset="-128"/>
                <a:ea typeface="Meiryo UI" panose="020B0604030504040204" pitchFamily="50" charset="-128"/>
              </a:rPr>
              <a:t>15:</a:t>
            </a:r>
            <a:r>
              <a:rPr kumimoji="1" lang="ja-JP" altLang="en-US" sz="2000" dirty="0">
                <a:solidFill>
                  <a:prstClr val="black"/>
                </a:solidFill>
                <a:latin typeface="Meiryo UI" panose="020B0604030504040204" pitchFamily="50" charset="-128"/>
                <a:ea typeface="Meiryo UI" panose="020B0604030504040204" pitchFamily="50" charset="-128"/>
              </a:rPr>
              <a:t>３</a:t>
            </a:r>
            <a:r>
              <a:rPr kumimoji="1" lang="en-US" altLang="ja-JP" sz="2000" dirty="0">
                <a:solidFill>
                  <a:prstClr val="black"/>
                </a:solidFill>
                <a:latin typeface="Meiryo UI" panose="020B0604030504040204" pitchFamily="50" charset="-128"/>
                <a:ea typeface="Meiryo UI" panose="020B0604030504040204" pitchFamily="50" charset="-128"/>
              </a:rPr>
              <a:t>0</a:t>
            </a:r>
            <a:br>
              <a:rPr kumimoji="1" lang="en-US" altLang="ja-JP" sz="2000" dirty="0">
                <a:solidFill>
                  <a:prstClr val="black"/>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br>
            <a:r>
              <a:rPr kumimoji="1" lang="en-US" altLang="ja-JP" sz="2000" dirty="0">
                <a:solidFill>
                  <a:prstClr val="black"/>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kumimoji="1" lang="ja-JP" altLang="en-US" sz="2000" dirty="0">
                <a:latin typeface="Meiryo UI" panose="020B0604030504040204" pitchFamily="50" charset="-128"/>
                <a:ea typeface="Meiryo UI" panose="020B0604030504040204" pitchFamily="50" charset="-128"/>
              </a:rPr>
              <a:t>場所：香川大学医学部附属病院　正面玄関前</a:t>
            </a:r>
            <a:r>
              <a:rPr kumimoji="1" lang="en-US" altLang="ja-JP" sz="2000" dirty="0">
                <a:latin typeface="Meiryo UI" panose="020B0604030504040204" pitchFamily="50" charset="-128"/>
                <a:ea typeface="Meiryo UI" panose="020B0604030504040204" pitchFamily="50" charset="-128"/>
              </a:rPr>
              <a:t> </a:t>
            </a:r>
          </a:p>
          <a:p>
            <a:pPr defTabSz="1007943"/>
            <a:r>
              <a:rPr kumimoji="1" lang="ja-JP" altLang="en-US" sz="2000" dirty="0">
                <a:latin typeface="Meiryo UI" panose="020B0604030504040204" pitchFamily="50" charset="-128"/>
                <a:ea typeface="Meiryo UI" panose="020B0604030504040204" pitchFamily="50" charset="-128"/>
              </a:rPr>
              <a:t>　　　　　     調剤薬局</a:t>
            </a:r>
            <a:r>
              <a:rPr kumimoji="1" lang="en-US" altLang="ja-JP" sz="2000" dirty="0">
                <a:latin typeface="Meiryo UI" panose="020B0604030504040204" pitchFamily="50" charset="-128"/>
                <a:ea typeface="Meiryo UI" panose="020B0604030504040204" pitchFamily="50" charset="-128"/>
              </a:rPr>
              <a:t>2</a:t>
            </a:r>
            <a:r>
              <a:rPr kumimoji="1" lang="ja-JP" altLang="en-US" sz="2000" dirty="0">
                <a:latin typeface="Meiryo UI" panose="020B0604030504040204" pitchFamily="50" charset="-128"/>
                <a:ea typeface="Meiryo UI" panose="020B0604030504040204" pitchFamily="50" charset="-128"/>
              </a:rPr>
              <a:t>階（福利厚生施設棟）会議室</a:t>
            </a:r>
            <a:r>
              <a:rPr kumimoji="1" lang="en-US" altLang="ja-JP" sz="2000" dirty="0">
                <a:latin typeface="Meiryo UI" panose="020B0604030504040204" pitchFamily="50" charset="-128"/>
                <a:ea typeface="Meiryo UI" panose="020B0604030504040204" pitchFamily="50" charset="-128"/>
              </a:rPr>
              <a:t>2</a:t>
            </a:r>
            <a:r>
              <a:rPr kumimoji="1" lang="ja-JP" altLang="en-US" sz="2000" dirty="0">
                <a:latin typeface="Meiryo UI" panose="020B0604030504040204" pitchFamily="50" charset="-128"/>
                <a:ea typeface="Meiryo UI" panose="020B0604030504040204" pitchFamily="50" charset="-128"/>
              </a:rPr>
              <a:t>・</a:t>
            </a:r>
            <a:r>
              <a:rPr kumimoji="1" lang="en-US" altLang="ja-JP" sz="2000" dirty="0">
                <a:latin typeface="Meiryo UI" panose="020B0604030504040204" pitchFamily="50" charset="-128"/>
                <a:ea typeface="Meiryo UI" panose="020B0604030504040204" pitchFamily="50" charset="-128"/>
              </a:rPr>
              <a:t>3</a:t>
            </a:r>
          </a:p>
          <a:p>
            <a:pPr defTabSz="1007943"/>
            <a:r>
              <a:rPr kumimoji="1" lang="ja-JP" altLang="en-US" sz="2000" dirty="0">
                <a:latin typeface="Meiryo UI" panose="020B0604030504040204" pitchFamily="50" charset="-128"/>
                <a:ea typeface="Meiryo UI" panose="020B0604030504040204" pitchFamily="50" charset="-128"/>
              </a:rPr>
              <a:t>　　　　　　　   （当日は</a:t>
            </a:r>
            <a:r>
              <a:rPr kumimoji="1" lang="en-US" altLang="ja-JP" sz="2000" dirty="0">
                <a:latin typeface="Meiryo UI" panose="020B0604030504040204" pitchFamily="50" charset="-128"/>
                <a:ea typeface="Meiryo UI" panose="020B0604030504040204" pitchFamily="50" charset="-128"/>
              </a:rPr>
              <a:t>1</a:t>
            </a:r>
            <a:r>
              <a:rPr kumimoji="1" lang="ja-JP" altLang="en-US" sz="2000" dirty="0">
                <a:latin typeface="Meiryo UI" panose="020B0604030504040204" pitchFamily="50" charset="-128"/>
                <a:ea typeface="Meiryo UI" panose="020B0604030504040204" pitchFamily="50" charset="-128"/>
              </a:rPr>
              <a:t>階の入口に案内係がおります。）</a:t>
            </a:r>
            <a:endParaRPr kumimoji="1" lang="en-US" altLang="ja-JP" sz="2000" dirty="0">
              <a:latin typeface="Meiryo UI" panose="020B0604030504040204" pitchFamily="50" charset="-128"/>
              <a:ea typeface="Meiryo UI" panose="020B0604030504040204" pitchFamily="50" charset="-128"/>
            </a:endParaRPr>
          </a:p>
          <a:p>
            <a:pPr defTabSz="1007943"/>
            <a:r>
              <a:rPr kumimoji="1" lang="ja-JP" altLang="en-US" sz="2000" dirty="0">
                <a:latin typeface="Meiryo UI" panose="020B0604030504040204" pitchFamily="50" charset="-128"/>
                <a:ea typeface="Meiryo UI" panose="020B0604030504040204" pitchFamily="50" charset="-128"/>
              </a:rPr>
              <a:t>     参加方法：事前予約制（定員</a:t>
            </a:r>
            <a:r>
              <a:rPr kumimoji="1" lang="en-US" altLang="ja-JP" sz="2000" dirty="0">
                <a:latin typeface="Meiryo UI" panose="020B0604030504040204" pitchFamily="50" charset="-128"/>
                <a:ea typeface="Meiryo UI" panose="020B0604030504040204" pitchFamily="50" charset="-128"/>
              </a:rPr>
              <a:t>:15</a:t>
            </a:r>
            <a:r>
              <a:rPr kumimoji="1" lang="ja-JP" altLang="en-US" sz="2000" dirty="0">
                <a:latin typeface="Meiryo UI" panose="020B0604030504040204" pitchFamily="50" charset="-128"/>
                <a:ea typeface="Meiryo UI" panose="020B0604030504040204" pitchFamily="50" charset="-128"/>
              </a:rPr>
              <a:t>名）</a:t>
            </a:r>
            <a:endParaRPr kumimoji="1" lang="en-US" altLang="ja-JP" sz="2000" dirty="0">
              <a:latin typeface="Meiryo UI" panose="020B0604030504040204" pitchFamily="50" charset="-128"/>
              <a:ea typeface="Meiryo UI" panose="020B0604030504040204" pitchFamily="50" charset="-128"/>
            </a:endParaRPr>
          </a:p>
          <a:p>
            <a:pPr defTabSz="1007943"/>
            <a:r>
              <a:rPr kumimoji="1" lang="ja-JP" altLang="en-US" sz="2000" dirty="0">
                <a:latin typeface="Meiryo UI" panose="020B0604030504040204" pitchFamily="50" charset="-128"/>
                <a:ea typeface="Meiryo UI" panose="020B0604030504040204" pitchFamily="50" charset="-128"/>
              </a:rPr>
              <a:t>     締め切り：</a:t>
            </a:r>
            <a:r>
              <a:rPr kumimoji="1" lang="en-US" altLang="ja-JP" sz="2000" dirty="0">
                <a:latin typeface="Meiryo UI" panose="020B0604030504040204" pitchFamily="50" charset="-128"/>
                <a:ea typeface="Meiryo UI" panose="020B0604030504040204" pitchFamily="50" charset="-128"/>
              </a:rPr>
              <a:t>2026</a:t>
            </a:r>
            <a:r>
              <a:rPr kumimoji="1" lang="ja-JP" altLang="en-US" sz="2000" dirty="0">
                <a:latin typeface="Meiryo UI" panose="020B0604030504040204" pitchFamily="50" charset="-128"/>
                <a:ea typeface="Meiryo UI" panose="020B0604030504040204" pitchFamily="50" charset="-128"/>
              </a:rPr>
              <a:t>年</a:t>
            </a:r>
            <a:r>
              <a:rPr kumimoji="1" lang="en-US" altLang="ja-JP" sz="2000" dirty="0">
                <a:latin typeface="Meiryo UI" panose="020B0604030504040204" pitchFamily="50" charset="-128"/>
                <a:ea typeface="Meiryo UI" panose="020B0604030504040204" pitchFamily="50" charset="-128"/>
              </a:rPr>
              <a:t>12</a:t>
            </a:r>
            <a:r>
              <a:rPr kumimoji="1" lang="ja-JP" altLang="en-US" sz="2000" dirty="0">
                <a:latin typeface="Meiryo UI" panose="020B0604030504040204" pitchFamily="50" charset="-128"/>
                <a:ea typeface="Meiryo UI" panose="020B0604030504040204" pitchFamily="50" charset="-128"/>
              </a:rPr>
              <a:t>月</a:t>
            </a:r>
            <a:r>
              <a:rPr kumimoji="1" lang="en-US" altLang="ja-JP" sz="2000" dirty="0">
                <a:latin typeface="Meiryo UI" panose="020B0604030504040204" pitchFamily="50" charset="-128"/>
                <a:ea typeface="Meiryo UI" panose="020B0604030504040204" pitchFamily="50" charset="-128"/>
              </a:rPr>
              <a:t>9</a:t>
            </a:r>
            <a:r>
              <a:rPr kumimoji="1" lang="ja-JP" altLang="en-US" sz="2000" dirty="0">
                <a:latin typeface="Meiryo UI" panose="020B0604030504040204" pitchFamily="50" charset="-128"/>
                <a:ea typeface="Meiryo UI" panose="020B0604030504040204" pitchFamily="50" charset="-128"/>
              </a:rPr>
              <a:t>日（水）</a:t>
            </a:r>
            <a:r>
              <a:rPr kumimoji="1" lang="en-US" altLang="ja-JP" sz="2000" dirty="0">
                <a:latin typeface="Meiryo UI" panose="020B0604030504040204" pitchFamily="50" charset="-128"/>
                <a:ea typeface="Meiryo UI" panose="020B0604030504040204" pitchFamily="50" charset="-128"/>
              </a:rPr>
              <a:t>16</a:t>
            </a:r>
            <a:r>
              <a:rPr kumimoji="1" lang="ja-JP" altLang="en-US" sz="2000" dirty="0">
                <a:latin typeface="Meiryo UI" panose="020B0604030504040204" pitchFamily="50" charset="-128"/>
                <a:ea typeface="Meiryo UI" panose="020B0604030504040204" pitchFamily="50" charset="-128"/>
              </a:rPr>
              <a:t>時</a:t>
            </a:r>
            <a:endParaRPr kumimoji="1" lang="en-US" altLang="ja-JP" sz="2000" dirty="0">
              <a:latin typeface="Meiryo UI" panose="020B0604030504040204" pitchFamily="50" charset="-128"/>
              <a:ea typeface="Meiryo UI" panose="020B0604030504040204" pitchFamily="50" charset="-128"/>
            </a:endParaRPr>
          </a:p>
          <a:p>
            <a:pPr defTabSz="1007943"/>
            <a:r>
              <a:rPr kumimoji="1" lang="ja-JP" altLang="en-US" sz="2000" dirty="0">
                <a:latin typeface="Meiryo UI" panose="020B0604030504040204" pitchFamily="50" charset="-128"/>
                <a:ea typeface="Meiryo UI" panose="020B0604030504040204" pitchFamily="50" charset="-128"/>
              </a:rPr>
              <a:t>     申し込み先：がん相談支援センター</a:t>
            </a:r>
            <a:endParaRPr kumimoji="1" lang="en-US" altLang="ja-JP" sz="2000" dirty="0">
              <a:latin typeface="Meiryo UI" panose="020B0604030504040204" pitchFamily="50" charset="-128"/>
              <a:ea typeface="Meiryo UI" panose="020B0604030504040204" pitchFamily="50" charset="-128"/>
            </a:endParaRPr>
          </a:p>
          <a:p>
            <a:pPr defTabSz="1007943"/>
            <a:r>
              <a:rPr kumimoji="1" lang="ja-JP" altLang="en-US" sz="2000" dirty="0">
                <a:latin typeface="Meiryo UI" panose="020B0604030504040204" pitchFamily="50" charset="-128"/>
                <a:ea typeface="Meiryo UI" panose="020B0604030504040204" pitchFamily="50" charset="-128"/>
              </a:rPr>
              <a:t>　　　　　　　　　　  電話　</a:t>
            </a:r>
            <a:r>
              <a:rPr kumimoji="1" lang="en-US" altLang="ja-JP" sz="2000" dirty="0">
                <a:latin typeface="Meiryo UI" panose="020B0604030504040204" pitchFamily="50" charset="-128"/>
                <a:ea typeface="Meiryo UI" panose="020B0604030504040204" pitchFamily="50" charset="-128"/>
              </a:rPr>
              <a:t>087-891-2473</a:t>
            </a:r>
          </a:p>
          <a:p>
            <a:pPr defTabSz="1007943"/>
            <a:r>
              <a:rPr kumimoji="1" lang="ja-JP" altLang="en-US" sz="2000" dirty="0">
                <a:latin typeface="Meiryo UI" panose="020B0604030504040204" pitchFamily="50" charset="-128"/>
                <a:ea typeface="Meiryo UI" panose="020B0604030504040204" pitchFamily="50" charset="-128"/>
              </a:rPr>
              <a:t>　　　　　　　　　　  窓口での申し込みも受け付けています。</a:t>
            </a:r>
            <a:endParaRPr kumimoji="1" lang="en-US" altLang="ja-JP" sz="2000" dirty="0">
              <a:latin typeface="Meiryo UI" panose="020B0604030504040204" pitchFamily="50" charset="-128"/>
              <a:ea typeface="Meiryo UI" panose="020B0604030504040204" pitchFamily="50" charset="-128"/>
            </a:endParaRPr>
          </a:p>
          <a:p>
            <a:pPr defTabSz="1007943"/>
            <a:endParaRPr kumimoji="1" lang="en-US" altLang="ja-JP" sz="1900" dirty="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FC5A2487-F32C-472B-828C-62E96AB77465}"/>
              </a:ext>
            </a:extLst>
          </p:cNvPr>
          <p:cNvSpPr txBox="1"/>
          <p:nvPr/>
        </p:nvSpPr>
        <p:spPr>
          <a:xfrm>
            <a:off x="344439" y="2145415"/>
            <a:ext cx="7044608" cy="1569660"/>
          </a:xfrm>
          <a:prstGeom prst="rect">
            <a:avLst/>
          </a:prstGeom>
          <a:noFill/>
        </p:spPr>
        <p:txBody>
          <a:bodyPr wrap="square" rtlCol="0">
            <a:spAutoFit/>
          </a:bodyPr>
          <a:lstStyle/>
          <a:p>
            <a:r>
              <a:rPr lang="ja-JP" altLang="en-US" sz="2400" dirty="0">
                <a:latin typeface="Meiryo UI" panose="020B0604030504040204" pitchFamily="50" charset="-128"/>
                <a:ea typeface="Meiryo UI" panose="020B0604030504040204" pitchFamily="50" charset="-128"/>
              </a:rPr>
              <a:t>患者サロン「おいでまい」は、がん患者さんとそのご家族が、話すこと聴くことを通して交流できる「場」です。他院に通院されている方もご参加いただけます。お気軽にお越しく</a:t>
            </a:r>
            <a:endParaRPr lang="en-US" altLang="ja-JP" sz="2400" dirty="0">
              <a:latin typeface="Meiryo UI" panose="020B0604030504040204" pitchFamily="50" charset="-128"/>
              <a:ea typeface="Meiryo UI" panose="020B0604030504040204" pitchFamily="50" charset="-128"/>
            </a:endParaRPr>
          </a:p>
          <a:p>
            <a:r>
              <a:rPr lang="ja-JP" altLang="en-US" sz="2400" dirty="0">
                <a:latin typeface="Meiryo UI" panose="020B0604030504040204" pitchFamily="50" charset="-128"/>
                <a:ea typeface="Meiryo UI" panose="020B0604030504040204" pitchFamily="50" charset="-128"/>
              </a:rPr>
              <a:t>ださい。</a:t>
            </a:r>
            <a:endParaRPr kumimoji="1" lang="en-US" altLang="ja-JP" sz="2400" dirty="0">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49F5908B-A656-4DD8-83A1-0E51BAA05B9B}"/>
              </a:ext>
            </a:extLst>
          </p:cNvPr>
          <p:cNvSpPr/>
          <p:nvPr/>
        </p:nvSpPr>
        <p:spPr>
          <a:xfrm>
            <a:off x="502920" y="3599981"/>
            <a:ext cx="6568440" cy="1631216"/>
          </a:xfrm>
          <a:prstGeom prst="rect">
            <a:avLst/>
          </a:prstGeom>
        </p:spPr>
        <p:txBody>
          <a:bodyPr wrap="square">
            <a:spAutoFit/>
          </a:bodyPr>
          <a:lstStyle/>
          <a:p>
            <a:pPr lvl="0" algn="ctr" defTabSz="1007943"/>
            <a:r>
              <a:rPr kumimoji="1" lang="ja-JP" altLang="en-US" sz="50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がんのピア・サポーターと　　　　　おしゃべりしませんか。</a:t>
            </a:r>
            <a:endParaRPr kumimoji="1" lang="en-US" altLang="ja-JP" sz="50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BAD93E0A-C083-4379-99B0-3BBE55059FF9}"/>
              </a:ext>
            </a:extLst>
          </p:cNvPr>
          <p:cNvSpPr/>
          <p:nvPr/>
        </p:nvSpPr>
        <p:spPr>
          <a:xfrm>
            <a:off x="214216" y="201088"/>
            <a:ext cx="7161710" cy="10083986"/>
          </a:xfrm>
          <a:prstGeom prst="rect">
            <a:avLst/>
          </a:prstGeom>
          <a:noFill/>
          <a:ln w="130175">
            <a:solidFill>
              <a:srgbClr val="00B0F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0D6B3C76-C5B6-415C-A878-09DAFC9BAFA2}"/>
              </a:ext>
            </a:extLst>
          </p:cNvPr>
          <p:cNvSpPr txBox="1"/>
          <p:nvPr/>
        </p:nvSpPr>
        <p:spPr>
          <a:xfrm>
            <a:off x="6110189" y="451262"/>
            <a:ext cx="1113793" cy="707886"/>
          </a:xfrm>
          <a:prstGeom prst="rect">
            <a:avLst/>
          </a:prstGeom>
          <a:noFill/>
        </p:spPr>
        <p:txBody>
          <a:bodyPr wrap="square">
            <a:spAutoFit/>
          </a:bodyPr>
          <a:lstStyle/>
          <a:p>
            <a:r>
              <a:rPr kumimoji="0" lang="ja-JP" altLang="en-US" sz="1800" b="1" i="0" u="none" strike="noStrike" kern="1200" cap="none" spc="0" normalizeH="0" baseline="0" noProof="0" dirty="0">
                <a:ln/>
                <a:solidFill>
                  <a:srgbClr val="70AD47">
                    <a:lumMod val="75000"/>
                  </a:srgbClr>
                </a:solidFill>
                <a:effectLst/>
                <a:uLnTx/>
                <a:uFillTx/>
                <a:latin typeface="Meiryo UI" panose="020B0604030504040204" pitchFamily="50" charset="-128"/>
                <a:ea typeface="Meiryo UI" panose="020B0604030504040204" pitchFamily="50" charset="-128"/>
                <a:cs typeface="+mn-cs"/>
              </a:rPr>
              <a:t>　</a:t>
            </a:r>
            <a:r>
              <a:rPr kumimoji="0" lang="ja-JP" altLang="en-US" sz="2000" b="1" i="0" u="none" strike="noStrike" kern="1200" cap="none" spc="0" normalizeH="0" baseline="0" noProof="0" dirty="0">
                <a:ln/>
                <a:solidFill>
                  <a:srgbClr val="9F1F84"/>
                </a:solidFill>
                <a:effectLst/>
                <a:uLnTx/>
                <a:uFillTx/>
                <a:latin typeface="Meiryo UI" panose="020B0604030504040204" pitchFamily="50" charset="-128"/>
                <a:ea typeface="Meiryo UI" panose="020B0604030504040204" pitchFamily="50" charset="-128"/>
                <a:cs typeface="+mn-cs"/>
              </a:rPr>
              <a:t>参加費</a:t>
            </a:r>
            <a:endParaRPr kumimoji="0" lang="en-US" altLang="ja-JP" sz="2000" b="1" i="0" u="none" strike="noStrike" kern="1200" cap="none" spc="0" normalizeH="0" baseline="0" noProof="0" dirty="0">
              <a:ln/>
              <a:solidFill>
                <a:srgbClr val="9F1F84"/>
              </a:solidFill>
              <a:effectLst/>
              <a:uLnTx/>
              <a:uFillTx/>
              <a:latin typeface="Meiryo UI" panose="020B0604030504040204" pitchFamily="50" charset="-128"/>
              <a:ea typeface="Meiryo UI" panose="020B0604030504040204" pitchFamily="50" charset="-128"/>
              <a:cs typeface="+mn-cs"/>
            </a:endParaRPr>
          </a:p>
          <a:p>
            <a:r>
              <a:rPr kumimoji="0" lang="ja-JP" altLang="en-US" sz="2000" b="1" i="0" u="none" strike="noStrike" kern="1200" cap="none" spc="0" normalizeH="0" baseline="0" noProof="0" dirty="0">
                <a:ln/>
                <a:solidFill>
                  <a:srgbClr val="9F1F84"/>
                </a:solidFill>
                <a:effectLst/>
                <a:uLnTx/>
                <a:uFillTx/>
                <a:latin typeface="Meiryo UI" panose="020B0604030504040204" pitchFamily="50" charset="-128"/>
                <a:ea typeface="Meiryo UI" panose="020B0604030504040204" pitchFamily="50" charset="-128"/>
                <a:cs typeface="+mn-cs"/>
              </a:rPr>
              <a:t>　　無料</a:t>
            </a:r>
            <a:endParaRPr lang="ja-JP" altLang="en-US" sz="2000" dirty="0">
              <a:solidFill>
                <a:srgbClr val="9F1F84"/>
              </a:solidFill>
            </a:endParaRPr>
          </a:p>
        </p:txBody>
      </p:sp>
      <p:sp>
        <p:nvSpPr>
          <p:cNvPr id="22" name="テキスト ボックス 21">
            <a:extLst>
              <a:ext uri="{FF2B5EF4-FFF2-40B4-BE49-F238E27FC236}">
                <a16:creationId xmlns:a16="http://schemas.microsoft.com/office/drawing/2014/main" id="{7BE39866-F985-4FD3-AF0B-1D5FF8EEFDE4}"/>
              </a:ext>
            </a:extLst>
          </p:cNvPr>
          <p:cNvSpPr txBox="1"/>
          <p:nvPr/>
        </p:nvSpPr>
        <p:spPr>
          <a:xfrm>
            <a:off x="2849881" y="9501960"/>
            <a:ext cx="4365355" cy="615553"/>
          </a:xfrm>
          <a:prstGeom prst="rect">
            <a:avLst/>
          </a:prstGeom>
          <a:noFill/>
        </p:spPr>
        <p:txBody>
          <a:bodyPr wrap="square">
            <a:spAutoFit/>
          </a:bodyPr>
          <a:lstStyle/>
          <a:p>
            <a:r>
              <a:rPr lang="ja-JP" altLang="en-US"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香川大学医学部附属病院</a:t>
            </a:r>
            <a:br>
              <a:rPr lang="ja-JP" altLang="en-US"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がん相談支援センター</a:t>
            </a:r>
          </a:p>
        </p:txBody>
      </p:sp>
      <p:sp>
        <p:nvSpPr>
          <p:cNvPr id="25" name="四角形: 角を丸くする 24">
            <a:extLst>
              <a:ext uri="{FF2B5EF4-FFF2-40B4-BE49-F238E27FC236}">
                <a16:creationId xmlns:a16="http://schemas.microsoft.com/office/drawing/2014/main" id="{22729384-C514-4CE6-8767-9392F4431EC0}"/>
              </a:ext>
            </a:extLst>
          </p:cNvPr>
          <p:cNvSpPr/>
          <p:nvPr/>
        </p:nvSpPr>
        <p:spPr>
          <a:xfrm>
            <a:off x="4312920" y="9501960"/>
            <a:ext cx="2758440" cy="615554"/>
          </a:xfrm>
          <a:prstGeom prst="round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吹き出し: 角を丸めた四角形 3">
            <a:extLst>
              <a:ext uri="{FF2B5EF4-FFF2-40B4-BE49-F238E27FC236}">
                <a16:creationId xmlns:a16="http://schemas.microsoft.com/office/drawing/2014/main" id="{A7DA8BE0-E8F9-406F-8EAC-CA7E335E53B3}"/>
              </a:ext>
            </a:extLst>
          </p:cNvPr>
          <p:cNvSpPr/>
          <p:nvPr/>
        </p:nvSpPr>
        <p:spPr>
          <a:xfrm>
            <a:off x="502919" y="6172199"/>
            <a:ext cx="6530503" cy="2971921"/>
          </a:xfrm>
          <a:prstGeom prst="wedgeRoundRectCallout">
            <a:avLst>
              <a:gd name="adj1" fmla="val 408"/>
              <a:gd name="adj2" fmla="val 59712"/>
              <a:gd name="adj3" fmla="val 16667"/>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図 10">
            <a:extLst>
              <a:ext uri="{FF2B5EF4-FFF2-40B4-BE49-F238E27FC236}">
                <a16:creationId xmlns:a16="http://schemas.microsoft.com/office/drawing/2014/main" id="{2ACAD729-B143-4328-A8D1-BA06A8DD94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287" y="8730194"/>
            <a:ext cx="2171439" cy="1720001"/>
          </a:xfrm>
          <a:prstGeom prst="rect">
            <a:avLst/>
          </a:prstGeom>
        </p:spPr>
      </p:pic>
      <p:pic>
        <p:nvPicPr>
          <p:cNvPr id="5" name="図 4">
            <a:extLst>
              <a:ext uri="{FF2B5EF4-FFF2-40B4-BE49-F238E27FC236}">
                <a16:creationId xmlns:a16="http://schemas.microsoft.com/office/drawing/2014/main" id="{BFD40A87-5761-482A-A982-AC4E03765F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9600" y="9692640"/>
            <a:ext cx="266776" cy="301018"/>
          </a:xfrm>
          <a:prstGeom prst="rect">
            <a:avLst/>
          </a:prstGeom>
        </p:spPr>
      </p:pic>
    </p:spTree>
    <p:extLst>
      <p:ext uri="{BB962C8B-B14F-4D97-AF65-F5344CB8AC3E}">
        <p14:creationId xmlns:p14="http://schemas.microsoft.com/office/powerpoint/2010/main" val="173151802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1280</TotalTime>
  <Words>287</Words>
  <Application>Microsoft Office PowerPoint</Application>
  <PresentationFormat>ユーザー設定</PresentationFormat>
  <Paragraphs>19</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則子 横田</dc:creator>
  <cp:lastModifiedBy>佐藤　里美</cp:lastModifiedBy>
  <cp:revision>125</cp:revision>
  <cp:lastPrinted>2026-10-08T01:21:49Z</cp:lastPrinted>
  <dcterms:created xsi:type="dcterms:W3CDTF">2023-05-02T02:05:17Z</dcterms:created>
  <dcterms:modified xsi:type="dcterms:W3CDTF">2026-10-08T01:29:21Z</dcterms:modified>
</cp:coreProperties>
</file>